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14761737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BCDEA6-3AA4-409A-9182-421C300FC9A6}"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96108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257910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378565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116091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63779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2211718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3780546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257603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56126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BCDEA6-3AA4-409A-9182-421C300FC9A6}"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295565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BCDEA6-3AA4-409A-9182-421C300FC9A6}"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304175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BCDEA6-3AA4-409A-9182-421C300FC9A6}" type="datetimeFigureOut">
              <a:rPr lang="en-GB" smtClean="0"/>
              <a:t>15/04/2020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376463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BCDEA6-3AA4-409A-9182-421C300FC9A6}" type="datetimeFigureOut">
              <a:rPr lang="en-GB" smtClean="0"/>
              <a:t>15/04/2020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194383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DBCDEA6-3AA4-409A-9182-421C300FC9A6}" type="datetimeFigureOut">
              <a:rPr lang="en-GB" smtClean="0"/>
              <a:t>15/04/2020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145710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BCDEA6-3AA4-409A-9182-421C300FC9A6}"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71376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BCDEA6-3AA4-409A-9182-421C300FC9A6}"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14821-153C-411B-B191-27D31C3E115A}" type="slidenum">
              <a:rPr lang="en-GB" smtClean="0"/>
              <a:t>‹#›</a:t>
            </a:fld>
            <a:endParaRPr lang="en-GB"/>
          </a:p>
        </p:txBody>
      </p:sp>
    </p:spTree>
    <p:extLst>
      <p:ext uri="{BB962C8B-B14F-4D97-AF65-F5344CB8AC3E}">
        <p14:creationId xmlns:p14="http://schemas.microsoft.com/office/powerpoint/2010/main" val="158852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BCDEA6-3AA4-409A-9182-421C300FC9A6}" type="datetimeFigureOut">
              <a:rPr lang="en-GB" smtClean="0"/>
              <a:t>15/04/2020</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814821-153C-411B-B191-27D31C3E115A}" type="slidenum">
              <a:rPr lang="en-GB" smtClean="0"/>
              <a:t>‹#›</a:t>
            </a:fld>
            <a:endParaRPr lang="en-GB"/>
          </a:p>
        </p:txBody>
      </p:sp>
    </p:spTree>
    <p:extLst>
      <p:ext uri="{BB962C8B-B14F-4D97-AF65-F5344CB8AC3E}">
        <p14:creationId xmlns:p14="http://schemas.microsoft.com/office/powerpoint/2010/main" val="341982144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9815" y="1964268"/>
            <a:ext cx="7197726" cy="2421464"/>
          </a:xfrm>
        </p:spPr>
        <p:txBody>
          <a:bodyPr/>
          <a:lstStyle/>
          <a:p>
            <a:r>
              <a:rPr lang="en-GB" b="1" i="1" u="sng" dirty="0" smtClean="0">
                <a:solidFill>
                  <a:schemeClr val="bg2">
                    <a:lumMod val="60000"/>
                    <a:lumOff val="40000"/>
                  </a:schemeClr>
                </a:solidFill>
                <a:effectLst>
                  <a:outerShdw blurRad="38100" dist="38100" dir="2700000" algn="tl">
                    <a:srgbClr val="000000">
                      <a:alpha val="43137"/>
                    </a:srgbClr>
                  </a:outerShdw>
                </a:effectLst>
              </a:rPr>
              <a:t>Michael Morpurgo</a:t>
            </a:r>
            <a:endParaRPr lang="en-GB" b="1" i="1" u="sng" dirty="0">
              <a:solidFill>
                <a:schemeClr val="bg2">
                  <a:lumMod val="60000"/>
                  <a:lumOff val="4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GB" b="1" i="1" u="sng" dirty="0" smtClean="0">
                <a:solidFill>
                  <a:schemeClr val="bg2">
                    <a:lumMod val="60000"/>
                    <a:lumOff val="40000"/>
                  </a:schemeClr>
                </a:solidFill>
              </a:rPr>
              <a:t>By </a:t>
            </a:r>
            <a:r>
              <a:rPr lang="en-GB" b="1" i="1" u="sng" dirty="0" err="1" smtClean="0">
                <a:solidFill>
                  <a:schemeClr val="bg2">
                    <a:lumMod val="60000"/>
                    <a:lumOff val="40000"/>
                  </a:schemeClr>
                </a:solidFill>
              </a:rPr>
              <a:t>hH</a:t>
            </a:r>
            <a:endParaRPr lang="en-GB" b="1" i="1" u="sng" dirty="0">
              <a:solidFill>
                <a:schemeClr val="bg2">
                  <a:lumMod val="60000"/>
                  <a:lumOff val="40000"/>
                </a:schemeClr>
              </a:solidFill>
            </a:endParaRPr>
          </a:p>
        </p:txBody>
      </p:sp>
      <p:pic>
        <p:nvPicPr>
          <p:cNvPr id="6" name="Picture 5"/>
          <p:cNvPicPr>
            <a:picLocks noChangeAspect="1"/>
          </p:cNvPicPr>
          <p:nvPr/>
        </p:nvPicPr>
        <p:blipFill>
          <a:blip r:embed="rId4"/>
          <a:stretch>
            <a:fillRect/>
          </a:stretch>
        </p:blipFill>
        <p:spPr>
          <a:xfrm rot="20682330">
            <a:off x="536123" y="329102"/>
            <a:ext cx="1714500" cy="2667000"/>
          </a:xfrm>
          <a:prstGeom prst="rect">
            <a:avLst/>
          </a:prstGeom>
        </p:spPr>
      </p:pic>
      <p:pic>
        <p:nvPicPr>
          <p:cNvPr id="7" name="Picture 6"/>
          <p:cNvPicPr>
            <a:picLocks noChangeAspect="1"/>
          </p:cNvPicPr>
          <p:nvPr/>
        </p:nvPicPr>
        <p:blipFill>
          <a:blip r:embed="rId5"/>
          <a:stretch>
            <a:fillRect/>
          </a:stretch>
        </p:blipFill>
        <p:spPr>
          <a:xfrm rot="1027634">
            <a:off x="931546" y="3769252"/>
            <a:ext cx="1733550" cy="2638425"/>
          </a:xfrm>
          <a:prstGeom prst="rect">
            <a:avLst/>
          </a:prstGeom>
        </p:spPr>
      </p:pic>
      <p:pic>
        <p:nvPicPr>
          <p:cNvPr id="8" name="Picture 7"/>
          <p:cNvPicPr>
            <a:picLocks noChangeAspect="1"/>
          </p:cNvPicPr>
          <p:nvPr/>
        </p:nvPicPr>
        <p:blipFill>
          <a:blip r:embed="rId6"/>
          <a:stretch>
            <a:fillRect/>
          </a:stretch>
        </p:blipFill>
        <p:spPr>
          <a:xfrm rot="1176527">
            <a:off x="9980772" y="820209"/>
            <a:ext cx="1743075" cy="2619375"/>
          </a:xfrm>
          <a:prstGeom prst="rect">
            <a:avLst/>
          </a:prstGeom>
        </p:spPr>
      </p:pic>
      <p:pic>
        <p:nvPicPr>
          <p:cNvPr id="9" name="Picture 8"/>
          <p:cNvPicPr>
            <a:picLocks noChangeAspect="1"/>
          </p:cNvPicPr>
          <p:nvPr/>
        </p:nvPicPr>
        <p:blipFill>
          <a:blip r:embed="rId7"/>
          <a:stretch>
            <a:fillRect/>
          </a:stretch>
        </p:blipFill>
        <p:spPr>
          <a:xfrm rot="20389669">
            <a:off x="3736109" y="4149301"/>
            <a:ext cx="1624378" cy="2472268"/>
          </a:xfrm>
          <a:prstGeom prst="rect">
            <a:avLst/>
          </a:prstGeom>
        </p:spPr>
      </p:pic>
      <p:pic>
        <p:nvPicPr>
          <p:cNvPr id="10" name="Picture 9"/>
          <p:cNvPicPr>
            <a:picLocks noChangeAspect="1"/>
          </p:cNvPicPr>
          <p:nvPr/>
        </p:nvPicPr>
        <p:blipFill>
          <a:blip r:embed="rId8"/>
          <a:stretch>
            <a:fillRect/>
          </a:stretch>
        </p:blipFill>
        <p:spPr>
          <a:xfrm>
            <a:off x="3497635" y="552072"/>
            <a:ext cx="1333500" cy="2047875"/>
          </a:xfrm>
          <a:prstGeom prst="rect">
            <a:avLst/>
          </a:prstGeom>
        </p:spPr>
      </p:pic>
      <p:pic>
        <p:nvPicPr>
          <p:cNvPr id="11" name="Picture 10"/>
          <p:cNvPicPr>
            <a:picLocks noChangeAspect="1"/>
          </p:cNvPicPr>
          <p:nvPr/>
        </p:nvPicPr>
        <p:blipFill>
          <a:blip r:embed="rId9"/>
          <a:stretch>
            <a:fillRect/>
          </a:stretch>
        </p:blipFill>
        <p:spPr>
          <a:xfrm rot="21183333">
            <a:off x="6019777" y="608701"/>
            <a:ext cx="1295400" cy="2047875"/>
          </a:xfrm>
          <a:prstGeom prst="rect">
            <a:avLst/>
          </a:prstGeom>
        </p:spPr>
      </p:pic>
      <p:pic>
        <p:nvPicPr>
          <p:cNvPr id="12" name="Picture 11"/>
          <p:cNvPicPr>
            <a:picLocks noChangeAspect="1"/>
          </p:cNvPicPr>
          <p:nvPr/>
        </p:nvPicPr>
        <p:blipFill>
          <a:blip r:embed="rId10"/>
          <a:stretch>
            <a:fillRect/>
          </a:stretch>
        </p:blipFill>
        <p:spPr>
          <a:xfrm rot="20962317">
            <a:off x="6844642" y="4670140"/>
            <a:ext cx="1362075" cy="2047875"/>
          </a:xfrm>
          <a:prstGeom prst="rect">
            <a:avLst/>
          </a:prstGeom>
        </p:spPr>
      </p:pic>
      <p:pic>
        <p:nvPicPr>
          <p:cNvPr id="13" name="Picture 12"/>
          <p:cNvPicPr>
            <a:picLocks noChangeAspect="1"/>
          </p:cNvPicPr>
          <p:nvPr/>
        </p:nvPicPr>
        <p:blipFill>
          <a:blip r:embed="rId11"/>
          <a:stretch>
            <a:fillRect/>
          </a:stretch>
        </p:blipFill>
        <p:spPr>
          <a:xfrm rot="552259">
            <a:off x="7952802" y="702563"/>
            <a:ext cx="1295400" cy="2047875"/>
          </a:xfrm>
          <a:prstGeom prst="rect">
            <a:avLst/>
          </a:prstGeom>
        </p:spPr>
      </p:pic>
    </p:spTree>
    <p:extLst>
      <p:ext uri="{BB962C8B-B14F-4D97-AF65-F5344CB8AC3E}">
        <p14:creationId xmlns:p14="http://schemas.microsoft.com/office/powerpoint/2010/main" val="86304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304" y="439783"/>
            <a:ext cx="10131425" cy="1456267"/>
          </a:xfrm>
        </p:spPr>
        <p:txBody>
          <a:bodyPr>
            <a:normAutofit/>
          </a:bodyPr>
          <a:lstStyle/>
          <a:p>
            <a:r>
              <a:rPr lang="en-GB" sz="5400" b="1" i="1" u="sng" dirty="0" smtClean="0">
                <a:solidFill>
                  <a:schemeClr val="bg2">
                    <a:lumMod val="60000"/>
                    <a:lumOff val="40000"/>
                  </a:schemeClr>
                </a:solidFill>
                <a:effectLst>
                  <a:outerShdw blurRad="38100" dist="38100" dir="2700000" algn="tl">
                    <a:srgbClr val="000000">
                      <a:alpha val="43137"/>
                    </a:srgbClr>
                  </a:outerShdw>
                </a:effectLst>
              </a:rPr>
              <a:t>Facts about Michael </a:t>
            </a:r>
            <a:r>
              <a:rPr lang="en-GB" sz="5400" b="1" i="1" u="sng" dirty="0">
                <a:solidFill>
                  <a:schemeClr val="bg2">
                    <a:lumMod val="60000"/>
                    <a:lumOff val="40000"/>
                  </a:schemeClr>
                </a:solidFill>
                <a:effectLst>
                  <a:outerShdw blurRad="38100" dist="38100" dir="2700000" algn="tl">
                    <a:srgbClr val="000000">
                      <a:alpha val="43137"/>
                    </a:srgbClr>
                  </a:outerShdw>
                </a:effectLst>
              </a:rPr>
              <a:t>M</a:t>
            </a:r>
            <a:r>
              <a:rPr lang="en-GB" sz="5400" b="1" i="1" u="sng" dirty="0" smtClean="0">
                <a:solidFill>
                  <a:schemeClr val="bg2">
                    <a:lumMod val="60000"/>
                    <a:lumOff val="40000"/>
                  </a:schemeClr>
                </a:solidFill>
                <a:effectLst>
                  <a:outerShdw blurRad="38100" dist="38100" dir="2700000" algn="tl">
                    <a:srgbClr val="000000">
                      <a:alpha val="43137"/>
                    </a:srgbClr>
                  </a:outerShdw>
                </a:effectLst>
              </a:rPr>
              <a:t>orpurgo </a:t>
            </a:r>
            <a:endParaRPr lang="en-GB" sz="5400" b="1" i="1" u="sng" dirty="0">
              <a:solidFill>
                <a:schemeClr val="bg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2065867"/>
            <a:ext cx="10131425" cy="3649133"/>
          </a:xfrm>
        </p:spPr>
        <p:txBody>
          <a:bodyPr>
            <a:noAutofit/>
          </a:bodyPr>
          <a:lstStyle/>
          <a:p>
            <a:pPr marL="0" indent="0">
              <a:buNone/>
            </a:pPr>
            <a:r>
              <a:rPr lang="en-GB" sz="2400" b="1" dirty="0" smtClean="0">
                <a:solidFill>
                  <a:schemeClr val="bg2">
                    <a:lumMod val="60000"/>
                    <a:lumOff val="40000"/>
                  </a:schemeClr>
                </a:solidFill>
              </a:rPr>
              <a:t>Did you know that Michael </a:t>
            </a:r>
            <a:r>
              <a:rPr lang="en-GB" sz="2400" b="1" dirty="0">
                <a:solidFill>
                  <a:schemeClr val="bg2">
                    <a:lumMod val="60000"/>
                    <a:lumOff val="40000"/>
                  </a:schemeClr>
                </a:solidFill>
              </a:rPr>
              <a:t>M</a:t>
            </a:r>
            <a:r>
              <a:rPr lang="en-GB" sz="2400" b="1" dirty="0" smtClean="0">
                <a:solidFill>
                  <a:schemeClr val="bg2">
                    <a:lumMod val="60000"/>
                    <a:lumOff val="40000"/>
                  </a:schemeClr>
                </a:solidFill>
              </a:rPr>
              <a:t>orpurgo was born on the 5</a:t>
            </a:r>
            <a:r>
              <a:rPr lang="en-GB" sz="2400" b="1" baseline="30000" dirty="0" smtClean="0">
                <a:solidFill>
                  <a:schemeClr val="bg2">
                    <a:lumMod val="60000"/>
                    <a:lumOff val="40000"/>
                  </a:schemeClr>
                </a:solidFill>
              </a:rPr>
              <a:t>th</a:t>
            </a:r>
            <a:r>
              <a:rPr lang="en-GB" sz="2400" b="1" dirty="0" smtClean="0">
                <a:solidFill>
                  <a:schemeClr val="bg2">
                    <a:lumMod val="60000"/>
                    <a:lumOff val="40000"/>
                  </a:schemeClr>
                </a:solidFill>
              </a:rPr>
              <a:t> of October 1943 in St Albans ,Hertfordshire?</a:t>
            </a:r>
          </a:p>
          <a:p>
            <a:pPr marL="0" indent="0">
              <a:buNone/>
            </a:pPr>
            <a:r>
              <a:rPr lang="en-GB" sz="2400" b="1" dirty="0" smtClean="0">
                <a:solidFill>
                  <a:schemeClr val="bg2">
                    <a:lumMod val="60000"/>
                    <a:lumOff val="40000"/>
                  </a:schemeClr>
                </a:solidFill>
              </a:rPr>
              <a:t>He has written over 120 books!</a:t>
            </a:r>
          </a:p>
          <a:p>
            <a:pPr marL="0" indent="0">
              <a:buNone/>
            </a:pPr>
            <a:r>
              <a:rPr lang="en-GB" sz="2400" b="1" dirty="0" smtClean="0">
                <a:solidFill>
                  <a:schemeClr val="bg2">
                    <a:lumMod val="60000"/>
                    <a:lumOff val="40000"/>
                  </a:schemeClr>
                </a:solidFill>
              </a:rPr>
              <a:t>After graduating from university , Michael became a primary school teacher in Kent.</a:t>
            </a:r>
          </a:p>
          <a:p>
            <a:pPr marL="0" indent="0">
              <a:buNone/>
            </a:pPr>
            <a:r>
              <a:rPr lang="en-GB" sz="2400" b="1" dirty="0" smtClean="0">
                <a:solidFill>
                  <a:schemeClr val="bg2">
                    <a:lumMod val="60000"/>
                    <a:lumOff val="40000"/>
                  </a:schemeClr>
                </a:solidFill>
              </a:rPr>
              <a:t>He writes all his books in exercise books.</a:t>
            </a:r>
          </a:p>
          <a:p>
            <a:pPr marL="0" indent="0">
              <a:buNone/>
            </a:pPr>
            <a:r>
              <a:rPr lang="en-GB" sz="2400" b="1" dirty="0" smtClean="0">
                <a:solidFill>
                  <a:schemeClr val="bg2">
                    <a:lumMod val="60000"/>
                    <a:lumOff val="40000"/>
                  </a:schemeClr>
                </a:solidFill>
              </a:rPr>
              <a:t>His favourite animal is an Elephant!</a:t>
            </a:r>
          </a:p>
          <a:p>
            <a:pPr marL="0" indent="0">
              <a:buNone/>
            </a:pPr>
            <a:r>
              <a:rPr lang="en-GB" sz="2400" b="1" dirty="0" smtClean="0">
                <a:solidFill>
                  <a:schemeClr val="bg2">
                    <a:lumMod val="60000"/>
                    <a:lumOff val="40000"/>
                  </a:schemeClr>
                </a:solidFill>
              </a:rPr>
              <a:t>In 1974 his first book was published ,which was </a:t>
            </a:r>
            <a:r>
              <a:rPr lang="en-GB" sz="2400" b="1" dirty="0">
                <a:solidFill>
                  <a:schemeClr val="bg2">
                    <a:lumMod val="60000"/>
                    <a:lumOff val="40000"/>
                  </a:schemeClr>
                </a:solidFill>
              </a:rPr>
              <a:t>I</a:t>
            </a:r>
            <a:r>
              <a:rPr lang="en-GB" sz="2400" b="1" dirty="0" smtClean="0">
                <a:solidFill>
                  <a:schemeClr val="bg2">
                    <a:lumMod val="60000"/>
                    <a:lumOff val="40000"/>
                  </a:schemeClr>
                </a:solidFill>
              </a:rPr>
              <a:t>t Never Rained.</a:t>
            </a:r>
          </a:p>
        </p:txBody>
      </p:sp>
    </p:spTree>
    <p:extLst>
      <p:ext uri="{BB962C8B-B14F-4D97-AF65-F5344CB8AC3E}">
        <p14:creationId xmlns:p14="http://schemas.microsoft.com/office/powerpoint/2010/main" val="133756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581298"/>
            <a:ext cx="6164653" cy="1371600"/>
          </a:xfrm>
        </p:spPr>
        <p:txBody>
          <a:bodyPr>
            <a:noAutofit/>
          </a:bodyPr>
          <a:lstStyle/>
          <a:p>
            <a:r>
              <a:rPr lang="en-GB" sz="4800" b="1" i="1" u="sng" dirty="0" smtClean="0">
                <a:solidFill>
                  <a:schemeClr val="bg2">
                    <a:lumMod val="60000"/>
                    <a:lumOff val="40000"/>
                  </a:schemeClr>
                </a:solidFill>
                <a:effectLst>
                  <a:outerShdw blurRad="38100" dist="38100" dir="2700000" algn="tl">
                    <a:srgbClr val="000000">
                      <a:alpha val="43137"/>
                    </a:srgbClr>
                  </a:outerShdw>
                </a:effectLst>
              </a:rPr>
              <a:t>Michael Morpurgo`s best seller</a:t>
            </a:r>
            <a:endParaRPr lang="en-GB" sz="4800" b="1" i="1" u="sng" dirty="0">
              <a:solidFill>
                <a:schemeClr val="bg2">
                  <a:lumMod val="60000"/>
                  <a:lumOff val="40000"/>
                </a:schemeClr>
              </a:solidFill>
              <a:effectLst>
                <a:outerShdw blurRad="38100" dist="38100" dir="2700000" algn="tl">
                  <a:srgbClr val="000000">
                    <a:alpha val="43137"/>
                  </a:srgbClr>
                </a:outerShdw>
              </a:effectLst>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489856" y="2286000"/>
            <a:ext cx="6164653" cy="1828800"/>
          </a:xfrm>
        </p:spPr>
        <p:txBody>
          <a:bodyPr>
            <a:noAutofit/>
          </a:bodyPr>
          <a:lstStyle/>
          <a:p>
            <a:r>
              <a:rPr lang="en-GB" sz="2000" b="1" dirty="0" smtClean="0">
                <a:solidFill>
                  <a:schemeClr val="bg2">
                    <a:lumMod val="60000"/>
                    <a:lumOff val="40000"/>
                  </a:schemeClr>
                </a:solidFill>
              </a:rPr>
              <a:t>War Horse (the best seller) has been made into lots of things like movies , West </a:t>
            </a:r>
            <a:r>
              <a:rPr lang="en-GB" sz="2000" b="1" dirty="0">
                <a:solidFill>
                  <a:schemeClr val="bg2">
                    <a:lumMod val="60000"/>
                    <a:lumOff val="40000"/>
                  </a:schemeClr>
                </a:solidFill>
              </a:rPr>
              <a:t>E</a:t>
            </a:r>
            <a:r>
              <a:rPr lang="en-GB" sz="2000" b="1" dirty="0" smtClean="0">
                <a:solidFill>
                  <a:schemeClr val="bg2">
                    <a:lumMod val="60000"/>
                    <a:lumOff val="40000"/>
                  </a:schemeClr>
                </a:solidFill>
              </a:rPr>
              <a:t>nd shows and much more . War Horse is about a horse called Joey and his life. It was made from the point of view of Joey the horse so he tells you about  how he is feeling and what he his thinking about . For me it was a heart warming story but every now and then there was a heart breaking moments like when Joey was taken away from Albert, his old rider to go to the war !</a:t>
            </a:r>
            <a:endParaRPr lang="en-GB" sz="2000" b="1" dirty="0">
              <a:solidFill>
                <a:schemeClr val="bg2">
                  <a:lumMod val="60000"/>
                  <a:lumOff val="40000"/>
                </a:schemeClr>
              </a:solidFill>
            </a:endParaRPr>
          </a:p>
        </p:txBody>
      </p:sp>
      <p:pic>
        <p:nvPicPr>
          <p:cNvPr id="5" name="Picture 4"/>
          <p:cNvPicPr>
            <a:picLocks noChangeAspect="1"/>
          </p:cNvPicPr>
          <p:nvPr/>
        </p:nvPicPr>
        <p:blipFill>
          <a:blip r:embed="rId4"/>
          <a:stretch>
            <a:fillRect/>
          </a:stretch>
        </p:blipFill>
        <p:spPr>
          <a:xfrm>
            <a:off x="6850453" y="914400"/>
            <a:ext cx="5247027" cy="4658991"/>
          </a:xfrm>
          <a:prstGeom prst="rect">
            <a:avLst/>
          </a:prstGeom>
        </p:spPr>
      </p:pic>
    </p:spTree>
    <p:extLst>
      <p:ext uri="{BB962C8B-B14F-4D97-AF65-F5344CB8AC3E}">
        <p14:creationId xmlns:p14="http://schemas.microsoft.com/office/powerpoint/2010/main" val="114530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solidFill>
                  <a:schemeClr val="bg2">
                    <a:lumMod val="60000"/>
                    <a:lumOff val="40000"/>
                  </a:schemeClr>
                </a:solidFill>
                <a:effectLst>
                  <a:outerShdw blurRad="38100" dist="38100" dir="2700000" algn="tl">
                    <a:srgbClr val="000000">
                      <a:alpha val="43137"/>
                    </a:srgbClr>
                  </a:outerShdw>
                </a:effectLst>
              </a:rPr>
              <a:t>FUN FACTS ABOUT MICHAEL MORPURGO</a:t>
            </a:r>
            <a:endParaRPr lang="en-GB" b="1" i="1" u="sng" dirty="0">
              <a:solidFill>
                <a:schemeClr val="bg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0932" y="2207381"/>
            <a:ext cx="10131425" cy="3649133"/>
          </a:xfrm>
        </p:spPr>
        <p:txBody>
          <a:bodyPr>
            <a:normAutofit lnSpcReduction="10000"/>
          </a:bodyPr>
          <a:lstStyle/>
          <a:p>
            <a:pPr marL="0" indent="0">
              <a:buNone/>
            </a:pPr>
            <a:r>
              <a:rPr lang="en-GB" b="1" dirty="0">
                <a:solidFill>
                  <a:schemeClr val="bg2">
                    <a:lumMod val="60000"/>
                    <a:lumOff val="40000"/>
                  </a:schemeClr>
                </a:solidFill>
              </a:rPr>
              <a:t>He set up ” farms for city children” charity with his wife Clare in 1976 after leaving his job as a teacher that he held for ten years.</a:t>
            </a:r>
          </a:p>
          <a:p>
            <a:pPr marL="0" indent="0">
              <a:buNone/>
            </a:pPr>
            <a:r>
              <a:rPr lang="en-GB" b="1" dirty="0">
                <a:solidFill>
                  <a:schemeClr val="bg2">
                    <a:lumMod val="60000"/>
                    <a:lumOff val="40000"/>
                  </a:schemeClr>
                </a:solidFill>
              </a:rPr>
              <a:t>About 85,000 children have taken part in the </a:t>
            </a:r>
            <a:r>
              <a:rPr lang="en-GB" b="1" i="1" dirty="0">
                <a:solidFill>
                  <a:schemeClr val="bg2">
                    <a:lumMod val="60000"/>
                    <a:lumOff val="40000"/>
                  </a:schemeClr>
                </a:solidFill>
              </a:rPr>
              <a:t>Farms for City Children</a:t>
            </a:r>
            <a:r>
              <a:rPr lang="en-GB" b="1" dirty="0">
                <a:solidFill>
                  <a:schemeClr val="bg2">
                    <a:lumMod val="60000"/>
                    <a:lumOff val="40000"/>
                  </a:schemeClr>
                </a:solidFill>
              </a:rPr>
              <a:t> scheme since it was set up, and the charity now has three farms in Devon, Gloucestershire and </a:t>
            </a:r>
            <a:r>
              <a:rPr lang="en-GB" b="1" dirty="0" smtClean="0">
                <a:solidFill>
                  <a:schemeClr val="bg2">
                    <a:lumMod val="60000"/>
                    <a:lumOff val="40000"/>
                  </a:schemeClr>
                </a:solidFill>
              </a:rPr>
              <a:t>Wales </a:t>
            </a:r>
          </a:p>
          <a:p>
            <a:pPr marL="0" indent="0">
              <a:buNone/>
            </a:pPr>
            <a:r>
              <a:rPr lang="en-GB" b="1" dirty="0" smtClean="0">
                <a:solidFill>
                  <a:schemeClr val="bg2">
                    <a:lumMod val="60000"/>
                    <a:lumOff val="40000"/>
                  </a:schemeClr>
                </a:solidFill>
              </a:rPr>
              <a:t>Both </a:t>
            </a:r>
            <a:r>
              <a:rPr lang="en-GB" b="1" dirty="0">
                <a:solidFill>
                  <a:schemeClr val="bg2">
                    <a:lumMod val="60000"/>
                    <a:lumOff val="40000"/>
                  </a:schemeClr>
                </a:solidFill>
              </a:rPr>
              <a:t>Michael and his wife were awarded an MBE for services to youth in 1999 and in 2006, Michael also received an OBE from the Queen</a:t>
            </a:r>
            <a:r>
              <a:rPr lang="en-GB" b="1" dirty="0" smtClean="0">
                <a:solidFill>
                  <a:schemeClr val="bg2">
                    <a:lumMod val="60000"/>
                    <a:lumOff val="40000"/>
                  </a:schemeClr>
                </a:solidFill>
              </a:rPr>
              <a:t>.</a:t>
            </a:r>
          </a:p>
          <a:p>
            <a:pPr marL="0" indent="0">
              <a:buNone/>
            </a:pPr>
            <a:r>
              <a:rPr lang="en-GB" b="1" dirty="0">
                <a:solidFill>
                  <a:schemeClr val="bg2">
                    <a:lumMod val="60000"/>
                    <a:lumOff val="40000"/>
                  </a:schemeClr>
                </a:solidFill>
              </a:rPr>
              <a:t>Michael </a:t>
            </a:r>
            <a:r>
              <a:rPr lang="en-GB" b="1" dirty="0" smtClean="0">
                <a:solidFill>
                  <a:schemeClr val="bg2">
                    <a:lumMod val="60000"/>
                    <a:lumOff val="40000"/>
                  </a:schemeClr>
                </a:solidFill>
              </a:rPr>
              <a:t>Morpurgo`s </a:t>
            </a:r>
            <a:r>
              <a:rPr lang="en-GB" b="1" dirty="0">
                <a:solidFill>
                  <a:schemeClr val="bg2">
                    <a:lumMod val="60000"/>
                    <a:lumOff val="40000"/>
                  </a:schemeClr>
                </a:solidFill>
              </a:rPr>
              <a:t>100th book, </a:t>
            </a:r>
            <a:r>
              <a:rPr lang="en-GB" b="1" i="1" dirty="0">
                <a:solidFill>
                  <a:schemeClr val="bg2">
                    <a:lumMod val="60000"/>
                    <a:lumOff val="40000"/>
                  </a:schemeClr>
                </a:solidFill>
              </a:rPr>
              <a:t>Private Peaceful</a:t>
            </a:r>
            <a:r>
              <a:rPr lang="en-GB" b="1" dirty="0">
                <a:solidFill>
                  <a:schemeClr val="bg2">
                    <a:lumMod val="60000"/>
                    <a:lumOff val="40000"/>
                  </a:schemeClr>
                </a:solidFill>
              </a:rPr>
              <a:t>, was first published in 2003 and was adapted into a play in 2004 which was later revived in 2014</a:t>
            </a:r>
            <a:r>
              <a:rPr lang="en-GB" b="1" dirty="0" smtClean="0">
                <a:solidFill>
                  <a:schemeClr val="bg2">
                    <a:lumMod val="60000"/>
                    <a:lumOff val="40000"/>
                  </a:schemeClr>
                </a:solidFill>
              </a:rPr>
              <a:t>.</a:t>
            </a:r>
            <a:r>
              <a:rPr lang="en-GB" dirty="0">
                <a:solidFill>
                  <a:schemeClr val="bg2">
                    <a:lumMod val="60000"/>
                    <a:lumOff val="40000"/>
                  </a:schemeClr>
                </a:solidFill>
              </a:rPr>
              <a:t> </a:t>
            </a:r>
            <a:endParaRPr lang="en-GB" dirty="0" smtClean="0">
              <a:solidFill>
                <a:schemeClr val="bg2">
                  <a:lumMod val="60000"/>
                  <a:lumOff val="40000"/>
                </a:schemeClr>
              </a:solidFill>
            </a:endParaRPr>
          </a:p>
          <a:p>
            <a:pPr marL="0" indent="0">
              <a:buNone/>
            </a:pPr>
            <a:r>
              <a:rPr lang="en-GB" b="1" dirty="0" smtClean="0">
                <a:solidFill>
                  <a:schemeClr val="bg2">
                    <a:lumMod val="60000"/>
                    <a:lumOff val="40000"/>
                  </a:schemeClr>
                </a:solidFill>
              </a:rPr>
              <a:t>Many </a:t>
            </a:r>
            <a:r>
              <a:rPr lang="en-GB" b="1" dirty="0">
                <a:solidFill>
                  <a:schemeClr val="bg2">
                    <a:lumMod val="60000"/>
                    <a:lumOff val="40000"/>
                  </a:schemeClr>
                </a:solidFill>
              </a:rPr>
              <a:t>of Michael </a:t>
            </a:r>
            <a:r>
              <a:rPr lang="en-GB" b="1" dirty="0" err="1">
                <a:solidFill>
                  <a:schemeClr val="bg2">
                    <a:lumMod val="60000"/>
                    <a:lumOff val="40000"/>
                  </a:schemeClr>
                </a:solidFill>
              </a:rPr>
              <a:t>Morpurgo’s</a:t>
            </a:r>
            <a:r>
              <a:rPr lang="en-GB" b="1" dirty="0">
                <a:solidFill>
                  <a:schemeClr val="bg2">
                    <a:lumMod val="60000"/>
                    <a:lumOff val="40000"/>
                  </a:schemeClr>
                </a:solidFill>
              </a:rPr>
              <a:t> books have been adapted. Film versions have been made of </a:t>
            </a:r>
            <a:r>
              <a:rPr lang="en-GB" b="1" i="1" dirty="0">
                <a:solidFill>
                  <a:schemeClr val="bg2">
                    <a:lumMod val="60000"/>
                    <a:lumOff val="40000"/>
                  </a:schemeClr>
                </a:solidFill>
              </a:rPr>
              <a:t>Friend </a:t>
            </a:r>
            <a:r>
              <a:rPr lang="en-GB" b="1" i="1" dirty="0" smtClean="0">
                <a:solidFill>
                  <a:schemeClr val="bg2">
                    <a:lumMod val="60000"/>
                    <a:lumOff val="40000"/>
                  </a:schemeClr>
                </a:solidFill>
              </a:rPr>
              <a:t>or Foe</a:t>
            </a:r>
            <a:r>
              <a:rPr lang="en-GB" b="1" dirty="0">
                <a:solidFill>
                  <a:schemeClr val="bg2">
                    <a:lumMod val="60000"/>
                    <a:lumOff val="40000"/>
                  </a:schemeClr>
                </a:solidFill>
              </a:rPr>
              <a:t>, </a:t>
            </a:r>
            <a:r>
              <a:rPr lang="en-GB" b="1" i="1" dirty="0">
                <a:solidFill>
                  <a:schemeClr val="bg2">
                    <a:lumMod val="60000"/>
                    <a:lumOff val="40000"/>
                  </a:schemeClr>
                </a:solidFill>
              </a:rPr>
              <a:t>Private Peaceful</a:t>
            </a:r>
            <a:r>
              <a:rPr lang="en-GB" b="1" dirty="0">
                <a:solidFill>
                  <a:schemeClr val="bg2">
                    <a:lumMod val="60000"/>
                    <a:lumOff val="40000"/>
                  </a:schemeClr>
                </a:solidFill>
              </a:rPr>
              <a:t>, and </a:t>
            </a:r>
            <a:r>
              <a:rPr lang="en-GB" b="1" i="1" dirty="0">
                <a:solidFill>
                  <a:schemeClr val="bg2">
                    <a:lumMod val="60000"/>
                    <a:lumOff val="40000"/>
                  </a:schemeClr>
                </a:solidFill>
              </a:rPr>
              <a:t>Why the Whales Came</a:t>
            </a:r>
            <a:r>
              <a:rPr lang="en-GB" b="1" dirty="0">
                <a:solidFill>
                  <a:schemeClr val="bg2">
                    <a:lumMod val="60000"/>
                    <a:lumOff val="40000"/>
                  </a:schemeClr>
                </a:solidFill>
              </a:rPr>
              <a:t> – which was also adapted to a stage play. </a:t>
            </a:r>
            <a:r>
              <a:rPr lang="en-GB" b="1" i="1" dirty="0">
                <a:solidFill>
                  <a:schemeClr val="bg2">
                    <a:lumMod val="60000"/>
                    <a:lumOff val="40000"/>
                  </a:schemeClr>
                </a:solidFill>
              </a:rPr>
              <a:t>My Friend Walter</a:t>
            </a:r>
            <a:r>
              <a:rPr lang="en-GB" b="1" dirty="0">
                <a:solidFill>
                  <a:schemeClr val="bg2">
                    <a:lumMod val="60000"/>
                    <a:lumOff val="40000"/>
                  </a:schemeClr>
                </a:solidFill>
              </a:rPr>
              <a:t>, </a:t>
            </a:r>
            <a:r>
              <a:rPr lang="en-GB" b="1" i="1" dirty="0">
                <a:solidFill>
                  <a:schemeClr val="bg2">
                    <a:lumMod val="60000"/>
                    <a:lumOff val="40000"/>
                  </a:schemeClr>
                </a:solidFill>
              </a:rPr>
              <a:t>Purple Penguins</a:t>
            </a:r>
            <a:r>
              <a:rPr lang="en-GB" b="1" dirty="0">
                <a:solidFill>
                  <a:schemeClr val="bg2">
                    <a:lumMod val="60000"/>
                    <a:lumOff val="40000"/>
                  </a:schemeClr>
                </a:solidFill>
              </a:rPr>
              <a:t> and </a:t>
            </a:r>
            <a:r>
              <a:rPr lang="en-GB" b="1" i="1" dirty="0">
                <a:solidFill>
                  <a:schemeClr val="bg2">
                    <a:lumMod val="60000"/>
                    <a:lumOff val="40000"/>
                  </a:schemeClr>
                </a:solidFill>
              </a:rPr>
              <a:t>Out of the Ashes</a:t>
            </a:r>
            <a:r>
              <a:rPr lang="en-GB" b="1" dirty="0">
                <a:solidFill>
                  <a:schemeClr val="bg2">
                    <a:lumMod val="60000"/>
                    <a:lumOff val="40000"/>
                  </a:schemeClr>
                </a:solidFill>
              </a:rPr>
              <a:t> were also adapted for TV. War Horse, one of Michael’s best selling novels, has been adapted as a radio broadcast and stage play.</a:t>
            </a:r>
          </a:p>
        </p:txBody>
      </p:sp>
    </p:spTree>
    <p:extLst>
      <p:ext uri="{BB962C8B-B14F-4D97-AF65-F5344CB8AC3E}">
        <p14:creationId xmlns:p14="http://schemas.microsoft.com/office/powerpoint/2010/main" val="2343693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a:t> </a:t>
            </a:r>
            <a:br>
              <a:rPr lang="en-GB" dirty="0"/>
            </a:br>
            <a:r>
              <a:rPr lang="en-GB" dirty="0"/>
              <a:t/>
            </a:r>
            <a:br>
              <a:rPr lang="en-GB" dirty="0"/>
            </a:br>
            <a:r>
              <a:rPr lang="en-GB" sz="4900" b="1" i="1" u="sng" dirty="0" smtClean="0">
                <a:solidFill>
                  <a:schemeClr val="bg2">
                    <a:lumMod val="60000"/>
                    <a:lumOff val="40000"/>
                  </a:schemeClr>
                </a:solidFill>
                <a:effectLst>
                  <a:outerShdw blurRad="38100" dist="38100" dir="2700000" algn="tl">
                    <a:srgbClr val="000000">
                      <a:alpha val="43137"/>
                    </a:srgbClr>
                  </a:outerShdw>
                </a:effectLst>
              </a:rPr>
              <a:t>SHADOW BY MICHAEL MORPURGO</a:t>
            </a:r>
            <a:r>
              <a:rPr lang="en-GB" dirty="0" smtClean="0"/>
              <a:t/>
            </a:r>
            <a:br>
              <a:rPr lang="en-GB" dirty="0" smtClean="0"/>
            </a:br>
            <a:r>
              <a:rPr lang="en-GB" dirty="0"/>
              <a:t/>
            </a:r>
            <a:br>
              <a:rPr lang="en-GB" dirty="0"/>
            </a:br>
            <a:endParaRPr lang="en-GB" dirty="0"/>
          </a:p>
        </p:txBody>
      </p:sp>
      <p:pic>
        <p:nvPicPr>
          <p:cNvPr id="5" name="Content Placeholder 4"/>
          <p:cNvPicPr>
            <a:picLocks noGrp="1" noChangeAspect="1"/>
          </p:cNvPicPr>
          <p:nvPr>
            <p:ph idx="1"/>
          </p:nvPr>
        </p:nvPicPr>
        <p:blipFill>
          <a:blip r:embed="rId4"/>
          <a:stretch>
            <a:fillRect/>
          </a:stretch>
        </p:blipFill>
        <p:spPr>
          <a:xfrm>
            <a:off x="4937760" y="262210"/>
            <a:ext cx="4022316" cy="5903340"/>
          </a:xfrm>
          <a:prstGeom prst="rect">
            <a:avLst/>
          </a:prstGeom>
        </p:spPr>
      </p:pic>
      <p:sp>
        <p:nvSpPr>
          <p:cNvPr id="4" name="Text Placeholder 3"/>
          <p:cNvSpPr>
            <a:spLocks noGrp="1"/>
          </p:cNvSpPr>
          <p:nvPr>
            <p:ph type="body" sz="half" idx="2"/>
          </p:nvPr>
        </p:nvSpPr>
        <p:spPr/>
        <p:txBody>
          <a:bodyPr>
            <a:noAutofit/>
          </a:bodyPr>
          <a:lstStyle/>
          <a:p>
            <a:r>
              <a:rPr lang="en-GB" sz="2000" b="1" dirty="0" smtClean="0">
                <a:solidFill>
                  <a:schemeClr val="bg2">
                    <a:lumMod val="60000"/>
                    <a:lumOff val="40000"/>
                  </a:schemeClr>
                </a:solidFill>
              </a:rPr>
              <a:t>I am currently reading Shadow, it is a  very  interesting book  and I am really enjoying it! </a:t>
            </a:r>
            <a:r>
              <a:rPr lang="en-GB" sz="2000" b="1" dirty="0">
                <a:solidFill>
                  <a:schemeClr val="bg2">
                    <a:lumMod val="60000"/>
                    <a:lumOff val="40000"/>
                  </a:schemeClr>
                </a:solidFill>
              </a:rPr>
              <a:t> </a:t>
            </a:r>
            <a:r>
              <a:rPr lang="en-GB" sz="2000" b="1" dirty="0" smtClean="0">
                <a:solidFill>
                  <a:schemeClr val="bg2">
                    <a:lumMod val="60000"/>
                    <a:lumOff val="40000"/>
                  </a:schemeClr>
                </a:solidFill>
              </a:rPr>
              <a:t>The story is  about a boy called Aman who has never needed a friend more then a springer spaniel appears in the mouth of his Afghan cave . The dog becomes a constant companion , a Shadow, and that`s what Aman decides to call her!</a:t>
            </a:r>
            <a:endParaRPr lang="en-GB" sz="2000" b="1" dirty="0">
              <a:solidFill>
                <a:schemeClr val="bg2">
                  <a:lumMod val="60000"/>
                  <a:lumOff val="40000"/>
                </a:schemeClr>
              </a:solidFill>
            </a:endParaRPr>
          </a:p>
        </p:txBody>
      </p:sp>
    </p:spTree>
    <p:extLst>
      <p:ext uri="{BB962C8B-B14F-4D97-AF65-F5344CB8AC3E}">
        <p14:creationId xmlns:p14="http://schemas.microsoft.com/office/powerpoint/2010/main" val="1946865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82879" y="1319349"/>
            <a:ext cx="6074229" cy="4832092"/>
          </a:xfrm>
          <a:prstGeom prst="rect">
            <a:avLst/>
          </a:prstGeom>
          <a:noFill/>
        </p:spPr>
        <p:txBody>
          <a:bodyPr wrap="square" rtlCol="0">
            <a:spAutoFit/>
          </a:bodyPr>
          <a:lstStyle/>
          <a:p>
            <a:pPr>
              <a:buFont typeface="Arial" panose="020B0604020202020204" pitchFamily="34" charset="0"/>
              <a:buChar char="•"/>
            </a:pPr>
            <a:r>
              <a:rPr lang="en-GB" sz="2800" dirty="0">
                <a:solidFill>
                  <a:schemeClr val="bg2">
                    <a:lumMod val="60000"/>
                    <a:lumOff val="40000"/>
                  </a:schemeClr>
                </a:solidFill>
                <a:latin typeface="Clear Sans"/>
              </a:rPr>
              <a:t>War Horse</a:t>
            </a:r>
          </a:p>
          <a:p>
            <a:pPr>
              <a:buFont typeface="Arial" panose="020B0604020202020204" pitchFamily="34" charset="0"/>
              <a:buChar char="•"/>
            </a:pPr>
            <a:r>
              <a:rPr lang="en-GB" sz="2800" dirty="0">
                <a:solidFill>
                  <a:schemeClr val="bg2">
                    <a:lumMod val="60000"/>
                    <a:lumOff val="40000"/>
                  </a:schemeClr>
                </a:solidFill>
                <a:latin typeface="Clear Sans"/>
              </a:rPr>
              <a:t>Private Peaceful</a:t>
            </a:r>
          </a:p>
          <a:p>
            <a:pPr>
              <a:buFont typeface="Arial" panose="020B0604020202020204" pitchFamily="34" charset="0"/>
              <a:buChar char="•"/>
            </a:pPr>
            <a:r>
              <a:rPr lang="en-GB" sz="2800" dirty="0">
                <a:solidFill>
                  <a:schemeClr val="bg2">
                    <a:lumMod val="60000"/>
                    <a:lumOff val="40000"/>
                  </a:schemeClr>
                </a:solidFill>
                <a:latin typeface="Clear Sans"/>
              </a:rPr>
              <a:t>The Amazing Story of Adolphus Tips</a:t>
            </a:r>
          </a:p>
          <a:p>
            <a:pPr>
              <a:buFont typeface="Arial" panose="020B0604020202020204" pitchFamily="34" charset="0"/>
              <a:buChar char="•"/>
            </a:pPr>
            <a:r>
              <a:rPr lang="en-GB" sz="2800" dirty="0">
                <a:solidFill>
                  <a:schemeClr val="bg2">
                    <a:lumMod val="60000"/>
                    <a:lumOff val="40000"/>
                  </a:schemeClr>
                </a:solidFill>
                <a:latin typeface="Clear Sans"/>
              </a:rPr>
              <a:t>Cool!</a:t>
            </a:r>
          </a:p>
          <a:p>
            <a:pPr>
              <a:buFont typeface="Arial" panose="020B0604020202020204" pitchFamily="34" charset="0"/>
              <a:buChar char="•"/>
            </a:pPr>
            <a:r>
              <a:rPr lang="en-GB" sz="2800" dirty="0">
                <a:solidFill>
                  <a:schemeClr val="bg2">
                    <a:lumMod val="60000"/>
                    <a:lumOff val="40000"/>
                  </a:schemeClr>
                </a:solidFill>
                <a:latin typeface="Clear Sans"/>
              </a:rPr>
              <a:t>Out of the Ashes</a:t>
            </a:r>
          </a:p>
          <a:p>
            <a:pPr>
              <a:buFont typeface="Arial" panose="020B0604020202020204" pitchFamily="34" charset="0"/>
              <a:buChar char="•"/>
            </a:pPr>
            <a:r>
              <a:rPr lang="en-GB" sz="2800" dirty="0">
                <a:solidFill>
                  <a:schemeClr val="bg2">
                    <a:lumMod val="60000"/>
                    <a:lumOff val="40000"/>
                  </a:schemeClr>
                </a:solidFill>
                <a:latin typeface="Clear Sans"/>
              </a:rPr>
              <a:t>Kensuke’s Kingdom</a:t>
            </a:r>
          </a:p>
          <a:p>
            <a:pPr>
              <a:buFont typeface="Arial" panose="020B0604020202020204" pitchFamily="34" charset="0"/>
              <a:buChar char="•"/>
            </a:pPr>
            <a:r>
              <a:rPr lang="en-GB" sz="2800" dirty="0">
                <a:solidFill>
                  <a:schemeClr val="bg2">
                    <a:lumMod val="60000"/>
                    <a:lumOff val="40000"/>
                  </a:schemeClr>
                </a:solidFill>
                <a:latin typeface="Clear Sans"/>
              </a:rPr>
              <a:t>The Butterfly Lion</a:t>
            </a:r>
          </a:p>
          <a:p>
            <a:pPr>
              <a:buFont typeface="Arial" panose="020B0604020202020204" pitchFamily="34" charset="0"/>
              <a:buChar char="•"/>
            </a:pPr>
            <a:r>
              <a:rPr lang="en-GB" sz="2800" dirty="0">
                <a:solidFill>
                  <a:schemeClr val="bg2">
                    <a:lumMod val="60000"/>
                    <a:lumOff val="40000"/>
                  </a:schemeClr>
                </a:solidFill>
                <a:latin typeface="Clear Sans"/>
              </a:rPr>
              <a:t>The Wreck of the Zanzibar</a:t>
            </a:r>
          </a:p>
          <a:p>
            <a:pPr>
              <a:buFont typeface="Arial" panose="020B0604020202020204" pitchFamily="34" charset="0"/>
              <a:buChar char="•"/>
            </a:pPr>
            <a:r>
              <a:rPr lang="en-GB" sz="2800" dirty="0">
                <a:solidFill>
                  <a:schemeClr val="bg2">
                    <a:lumMod val="60000"/>
                    <a:lumOff val="40000"/>
                  </a:schemeClr>
                </a:solidFill>
                <a:latin typeface="Clear Sans"/>
              </a:rPr>
              <a:t>Tom’s Sausage Lion</a:t>
            </a:r>
          </a:p>
          <a:p>
            <a:pPr>
              <a:buFont typeface="Arial" panose="020B0604020202020204" pitchFamily="34" charset="0"/>
              <a:buChar char="•"/>
            </a:pPr>
            <a:r>
              <a:rPr lang="en-GB" sz="2800" dirty="0">
                <a:solidFill>
                  <a:schemeClr val="bg2">
                    <a:lumMod val="60000"/>
                    <a:lumOff val="40000"/>
                  </a:schemeClr>
                </a:solidFill>
                <a:latin typeface="Clear Sans"/>
              </a:rPr>
              <a:t>Why the Whales Came</a:t>
            </a:r>
          </a:p>
          <a:p>
            <a:pPr>
              <a:buFont typeface="Arial" panose="020B0604020202020204" pitchFamily="34" charset="0"/>
              <a:buChar char="•"/>
            </a:pPr>
            <a:r>
              <a:rPr lang="en-GB" sz="2800" dirty="0">
                <a:solidFill>
                  <a:schemeClr val="bg2">
                    <a:lumMod val="60000"/>
                    <a:lumOff val="40000"/>
                  </a:schemeClr>
                </a:solidFill>
                <a:latin typeface="Clear Sans"/>
              </a:rPr>
              <a:t>Not Bad for a Bad Lad</a:t>
            </a:r>
            <a:endParaRPr lang="en-GB" sz="2800" b="0" i="0" dirty="0">
              <a:solidFill>
                <a:schemeClr val="bg2">
                  <a:lumMod val="60000"/>
                  <a:lumOff val="40000"/>
                </a:schemeClr>
              </a:solidFill>
              <a:effectLst/>
              <a:latin typeface="Clear Sans"/>
            </a:endParaRPr>
          </a:p>
        </p:txBody>
      </p:sp>
      <p:sp>
        <p:nvSpPr>
          <p:cNvPr id="3" name="TextBox 2"/>
          <p:cNvSpPr txBox="1"/>
          <p:nvPr/>
        </p:nvSpPr>
        <p:spPr>
          <a:xfrm>
            <a:off x="182879" y="195943"/>
            <a:ext cx="8970597" cy="707886"/>
          </a:xfrm>
          <a:prstGeom prst="rect">
            <a:avLst/>
          </a:prstGeom>
          <a:noFill/>
        </p:spPr>
        <p:txBody>
          <a:bodyPr wrap="none" rtlCol="0">
            <a:spAutoFit/>
          </a:bodyPr>
          <a:lstStyle/>
          <a:p>
            <a:r>
              <a:rPr lang="en-GB" sz="4000" b="1" i="1" u="sng" dirty="0" smtClean="0">
                <a:solidFill>
                  <a:schemeClr val="bg2">
                    <a:lumMod val="60000"/>
                    <a:lumOff val="40000"/>
                  </a:schemeClr>
                </a:solidFill>
                <a:effectLst>
                  <a:outerShdw blurRad="38100" dist="38100" dir="2700000" algn="tl">
                    <a:srgbClr val="000000">
                      <a:alpha val="43137"/>
                    </a:srgbClr>
                  </a:outerShdw>
                </a:effectLst>
              </a:rPr>
              <a:t>THE TOP TWELVE MOST POPULAR BOOKS</a:t>
            </a:r>
            <a:endParaRPr lang="en-GB" sz="4000" b="1" i="1" u="sng" dirty="0">
              <a:solidFill>
                <a:schemeClr val="bg2">
                  <a:lumMod val="60000"/>
                  <a:lumOff val="40000"/>
                </a:schemeClr>
              </a:solidFill>
              <a:effectLst>
                <a:outerShdw blurRad="38100" dist="38100" dir="2700000" algn="tl">
                  <a:srgbClr val="000000">
                    <a:alpha val="43137"/>
                  </a:srgbClr>
                </a:outerShdw>
              </a:effectLst>
            </a:endParaRPr>
          </a:p>
        </p:txBody>
      </p:sp>
      <p:sp>
        <p:nvSpPr>
          <p:cNvPr id="6" name="TextBox 5"/>
          <p:cNvSpPr txBox="1"/>
          <p:nvPr/>
        </p:nvSpPr>
        <p:spPr>
          <a:xfrm>
            <a:off x="8094617" y="1759131"/>
            <a:ext cx="476793" cy="369332"/>
          </a:xfrm>
          <a:prstGeom prst="rect">
            <a:avLst/>
          </a:prstGeom>
          <a:noFill/>
        </p:spPr>
        <p:txBody>
          <a:bodyPr wrap="square" rtlCol="0">
            <a:spAutoFit/>
          </a:bodyPr>
          <a:lstStyle/>
          <a:p>
            <a:endParaRPr lang="en-GB" dirty="0"/>
          </a:p>
        </p:txBody>
      </p:sp>
      <p:sp>
        <p:nvSpPr>
          <p:cNvPr id="7" name="TextBox 6"/>
          <p:cNvSpPr txBox="1"/>
          <p:nvPr/>
        </p:nvSpPr>
        <p:spPr>
          <a:xfrm>
            <a:off x="8081554" y="1886409"/>
            <a:ext cx="476793" cy="369332"/>
          </a:xfrm>
          <a:prstGeom prst="rect">
            <a:avLst/>
          </a:prstGeom>
          <a:noFill/>
        </p:spPr>
        <p:txBody>
          <a:bodyPr wrap="square" rtlCol="0">
            <a:spAutoFit/>
          </a:bodyPr>
          <a:lstStyle/>
          <a:p>
            <a:endParaRPr lang="en-GB" dirty="0"/>
          </a:p>
        </p:txBody>
      </p:sp>
      <p:pic>
        <p:nvPicPr>
          <p:cNvPr id="1028" name="Picture 4" descr="Michael Morpurgo on His Novels | Five Books Expert Recommend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353" y="1645419"/>
            <a:ext cx="1557835" cy="19046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3AANd9GcTNG8OeVd6ImCaTcQU5-ySyAdyZjsSJF1VTtPqG3I6861LHVtchF0NlNZ1If33MOiL4LNsf9mAi&amp;usqp=C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27" y="4103565"/>
            <a:ext cx="140017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3AANd9GcSGbO8UG-43avmxvftLwnjBWg24mTcafi0Xqm9bn8BHBThbDjhNirSWdybKjt4Tgw_IMbvULAs&amp;usqp=CA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532" y="3010172"/>
            <a:ext cx="138112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3AANd9GcQgYFR15yPYTsKMRa9IsiLCh4jp5g1IPD7QUpbCWmdY95jfav-QMK3fd2ttY5QmwFDeIQgYZu75&amp;usqp=CA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3536" y="1759131"/>
            <a:ext cx="13906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0.gstatic.com/images?q=tbn%3AANd9GcRoanYLAp7fjLllhShfn_r6rvWVvMwYdN1mVZR1gjz8XoQRGkGKXpsRvZRwv0kuJ6KTGcoCAH1p&amp;usqp=C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6844" y="549886"/>
            <a:ext cx="136207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3AANd9GcQZjyS1_5iHkGvm7vDTNc6t6su_sCgy0JsNO2QuYyNzYHQ2lbUjWHtKxddS-gu-shv1NzF7q3o&amp;usqp=CA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6346" y="4305141"/>
            <a:ext cx="1409700" cy="20478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0" descr="Not Bad for a Bad Lad by Michael Morpurgo (9781848124714/Paperback ..."/>
          <p:cNvSpPr>
            <a:spLocks noChangeAspect="1" noChangeArrowheads="1"/>
          </p:cNvSpPr>
          <p:nvPr/>
        </p:nvSpPr>
        <p:spPr bwMode="auto">
          <a:xfrm flipV="1">
            <a:off x="8775930" y="5674995"/>
            <a:ext cx="212501" cy="2125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6" name="Picture 22" descr="https://encrypted-tbn0.gstatic.com/images?q=tbn%3AANd9GcRKVhl7O_4b8GoIoUiCZWyKCcBMLu_A9OFR3RmZWYP8zDYzTYNDRCKynPHvjg&amp;usqp=CA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0236" y="4477953"/>
            <a:ext cx="1323975"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05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045" y="478971"/>
            <a:ext cx="10131425" cy="1976846"/>
          </a:xfrm>
        </p:spPr>
        <p:txBody>
          <a:bodyPr>
            <a:noAutofit/>
          </a:bodyPr>
          <a:lstStyle/>
          <a:p>
            <a:r>
              <a:rPr lang="en-GB" sz="6600" b="1" i="1" dirty="0" smtClean="0">
                <a:solidFill>
                  <a:schemeClr val="bg2">
                    <a:lumMod val="60000"/>
                    <a:lumOff val="40000"/>
                  </a:schemeClr>
                </a:solidFill>
                <a:effectLst>
                  <a:outerShdw blurRad="38100" dist="38100" dir="2700000" algn="tl">
                    <a:srgbClr val="000000">
                      <a:alpha val="43137"/>
                    </a:srgbClr>
                  </a:outerShdw>
                </a:effectLst>
              </a:rPr>
              <a:t>Thank you for reading my</a:t>
            </a:r>
            <a:br>
              <a:rPr lang="en-GB" sz="6600" b="1" i="1" dirty="0" smtClean="0">
                <a:solidFill>
                  <a:schemeClr val="bg2">
                    <a:lumMod val="60000"/>
                    <a:lumOff val="40000"/>
                  </a:schemeClr>
                </a:solidFill>
                <a:effectLst>
                  <a:outerShdw blurRad="38100" dist="38100" dir="2700000" algn="tl">
                    <a:srgbClr val="000000">
                      <a:alpha val="43137"/>
                    </a:srgbClr>
                  </a:outerShdw>
                </a:effectLst>
              </a:rPr>
            </a:br>
            <a:r>
              <a:rPr lang="en-GB" sz="6600" b="1" i="1" dirty="0" smtClean="0">
                <a:solidFill>
                  <a:schemeClr val="bg2">
                    <a:lumMod val="60000"/>
                    <a:lumOff val="40000"/>
                  </a:schemeClr>
                </a:solidFill>
                <a:effectLst>
                  <a:outerShdw blurRad="38100" dist="38100" dir="2700000" algn="tl">
                    <a:srgbClr val="000000">
                      <a:alpha val="43137"/>
                    </a:srgbClr>
                  </a:outerShdw>
                </a:effectLst>
              </a:rPr>
              <a:t> presentation on </a:t>
            </a:r>
            <a:r>
              <a:rPr lang="en-GB" sz="6600" b="1" i="1" dirty="0" err="1" smtClean="0">
                <a:solidFill>
                  <a:schemeClr val="bg2">
                    <a:lumMod val="60000"/>
                    <a:lumOff val="40000"/>
                  </a:schemeClr>
                </a:solidFill>
                <a:effectLst>
                  <a:outerShdw blurRad="38100" dist="38100" dir="2700000" algn="tl">
                    <a:srgbClr val="000000">
                      <a:alpha val="43137"/>
                    </a:srgbClr>
                  </a:outerShdw>
                </a:effectLst>
              </a:rPr>
              <a:t>michael</a:t>
            </a:r>
            <a:r>
              <a:rPr lang="en-GB" sz="6600" b="1" i="1" dirty="0" smtClean="0">
                <a:solidFill>
                  <a:schemeClr val="bg2">
                    <a:lumMod val="60000"/>
                    <a:lumOff val="40000"/>
                  </a:schemeClr>
                </a:solidFill>
                <a:effectLst>
                  <a:outerShdw blurRad="38100" dist="38100" dir="2700000" algn="tl">
                    <a:srgbClr val="000000">
                      <a:alpha val="43137"/>
                    </a:srgbClr>
                  </a:outerShdw>
                </a:effectLst>
              </a:rPr>
              <a:t> morpurgo!</a:t>
            </a:r>
            <a:endParaRPr lang="en-GB" sz="6600" b="1" i="1" dirty="0">
              <a:solidFill>
                <a:schemeClr val="bg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9045" y="3073643"/>
            <a:ext cx="10131425" cy="3649133"/>
          </a:xfrm>
        </p:spPr>
        <p:txBody>
          <a:bodyPr>
            <a:normAutofit fontScale="85000" lnSpcReduction="20000"/>
          </a:bodyPr>
          <a:lstStyle/>
          <a:p>
            <a:pPr marL="0" indent="0">
              <a:buNone/>
            </a:pPr>
            <a:r>
              <a:rPr lang="en-GB" sz="8000" b="1" i="1" dirty="0" smtClean="0">
                <a:solidFill>
                  <a:schemeClr val="bg2">
                    <a:lumMod val="60000"/>
                    <a:lumOff val="40000"/>
                  </a:schemeClr>
                </a:solidFill>
                <a:effectLst>
                  <a:outerShdw blurRad="38100" dist="38100" dir="2700000" algn="tl">
                    <a:srgbClr val="000000">
                      <a:alpha val="43137"/>
                    </a:srgbClr>
                  </a:outerShdw>
                </a:effectLst>
              </a:rPr>
              <a:t>I hope it inspires you to read one of his fabulous books!!</a:t>
            </a:r>
          </a:p>
          <a:p>
            <a:pPr marL="0" indent="0">
              <a:buNone/>
            </a:pPr>
            <a:r>
              <a:rPr lang="en-GB" sz="8000" b="1" i="1" dirty="0" smtClean="0">
                <a:solidFill>
                  <a:schemeClr val="bg2">
                    <a:lumMod val="60000"/>
                    <a:lumOff val="40000"/>
                  </a:schemeClr>
                </a:solidFill>
                <a:effectLst>
                  <a:outerShdw blurRad="38100" dist="38100" dir="2700000" algn="tl">
                    <a:srgbClr val="000000">
                      <a:alpha val="43137"/>
                    </a:srgbClr>
                  </a:outerShdw>
                </a:effectLst>
              </a:rPr>
              <a:t>  </a:t>
            </a:r>
            <a:r>
              <a:rPr lang="en-GB" sz="8000" b="1" i="1" smtClean="0">
                <a:solidFill>
                  <a:schemeClr val="bg2">
                    <a:lumMod val="60000"/>
                    <a:lumOff val="40000"/>
                  </a:schemeClr>
                </a:solidFill>
                <a:effectLst>
                  <a:outerShdw blurRad="38100" dist="38100" dir="2700000" algn="tl">
                    <a:srgbClr val="000000">
                      <a:alpha val="43137"/>
                    </a:srgbClr>
                  </a:outerShdw>
                </a:effectLst>
              </a:rPr>
              <a:t>By </a:t>
            </a:r>
            <a:r>
              <a:rPr lang="en-GB" sz="8000" b="1" i="1" smtClean="0">
                <a:solidFill>
                  <a:schemeClr val="bg2">
                    <a:lumMod val="60000"/>
                    <a:lumOff val="40000"/>
                  </a:schemeClr>
                </a:solidFill>
                <a:effectLst>
                  <a:outerShdw blurRad="38100" dist="38100" dir="2700000" algn="tl">
                    <a:srgbClr val="000000">
                      <a:alpha val="43137"/>
                    </a:srgbClr>
                  </a:outerShdw>
                </a:effectLst>
              </a:rPr>
              <a:t>HH</a:t>
            </a:r>
            <a:endParaRPr lang="en-GB" sz="8000" b="1" i="1" dirty="0">
              <a:solidFill>
                <a:schemeClr val="bg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814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2856</TotalTime>
  <Words>352</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Clear Sans</vt:lpstr>
      <vt:lpstr>Celestial</vt:lpstr>
      <vt:lpstr>Michael Morpurgo</vt:lpstr>
      <vt:lpstr>Facts about Michael Morpurgo </vt:lpstr>
      <vt:lpstr>Michael Morpurgo`s best seller</vt:lpstr>
      <vt:lpstr>FUN FACTS ABOUT MICHAEL MORPURGO</vt:lpstr>
      <vt:lpstr>     SHADOW BY MICHAEL MORPURGO  </vt:lpstr>
      <vt:lpstr>PowerPoint Presentation</vt:lpstr>
      <vt:lpstr>Thank you for reading my  presentation on michael morpurgo!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Morpurgo</dc:title>
  <dc:creator>Holly</dc:creator>
  <cp:lastModifiedBy>jrose</cp:lastModifiedBy>
  <cp:revision>18</cp:revision>
  <dcterms:created xsi:type="dcterms:W3CDTF">2020-04-07T10:32:32Z</dcterms:created>
  <dcterms:modified xsi:type="dcterms:W3CDTF">2020-04-15T10:55:58Z</dcterms:modified>
</cp:coreProperties>
</file>